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1D3C9D-9C91-4494-A4D3-CCCFB128E3F7}" type="datetimeFigureOut">
              <a:rPr lang="en-US" smtClean="0"/>
              <a:t>7/23/2021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177AF-C15E-41B9-88E9-D1112B572AB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1D3C9D-9C91-4494-A4D3-CCCFB128E3F7}" type="datetimeFigureOut">
              <a:rPr lang="en-US" smtClean="0"/>
              <a:t>7/23/2021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177AF-C15E-41B9-88E9-D1112B572A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1D3C9D-9C91-4494-A4D3-CCCFB128E3F7}" type="datetimeFigureOut">
              <a:rPr lang="en-US" smtClean="0"/>
              <a:t>7/23/2021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177AF-C15E-41B9-88E9-D1112B572AB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1D3C9D-9C91-4494-A4D3-CCCFB128E3F7}" type="datetimeFigureOut">
              <a:rPr lang="en-US" smtClean="0"/>
              <a:t>7/23/2021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177AF-C15E-41B9-88E9-D1112B572AB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1D3C9D-9C91-4494-A4D3-CCCFB128E3F7}" type="datetimeFigureOut">
              <a:rPr lang="en-US" smtClean="0"/>
              <a:t>7/23/2021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177AF-C15E-41B9-88E9-D1112B572AB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1D3C9D-9C91-4494-A4D3-CCCFB128E3F7}" type="datetimeFigureOut">
              <a:rPr lang="en-US" smtClean="0"/>
              <a:t>7/23/2021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A177AF-C15E-41B9-88E9-D1112B572AB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1D3C9D-9C91-4494-A4D3-CCCFB128E3F7}" type="datetimeFigureOut">
              <a:rPr lang="en-US" smtClean="0"/>
              <a:t>7/23/2021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A177AF-C15E-41B9-88E9-D1112B572AB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1D3C9D-9C91-4494-A4D3-CCCFB128E3F7}" type="datetimeFigureOut">
              <a:rPr lang="en-US" smtClean="0"/>
              <a:t>7/23/2021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A177AF-C15E-41B9-88E9-D1112B572AB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1D3C9D-9C91-4494-A4D3-CCCFB128E3F7}" type="datetimeFigureOut">
              <a:rPr lang="en-US" smtClean="0"/>
              <a:t>7/23/2021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A177AF-C15E-41B9-88E9-D1112B572A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1D3C9D-9C91-4494-A4D3-CCCFB128E3F7}" type="datetimeFigureOut">
              <a:rPr lang="en-US" smtClean="0"/>
              <a:t>7/23/2021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A177AF-C15E-41B9-88E9-D1112B572AB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1D3C9D-9C91-4494-A4D3-CCCFB128E3F7}" type="datetimeFigureOut">
              <a:rPr lang="en-US" smtClean="0"/>
              <a:t>7/23/2021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A177AF-C15E-41B9-88E9-D1112B572AB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1D3C9D-9C91-4494-A4D3-CCCFB128E3F7}" type="datetimeFigureOut">
              <a:rPr lang="en-US" smtClean="0"/>
              <a:t>7/23/2021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177AF-C15E-41B9-88E9-D1112B572AB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00B0F0"/>
                </a:solidFill>
                <a:effectLst>
                  <a:outerShdw blurRad="38100" dist="38100" dir="2700000" algn="tl">
                    <a:srgbClr val="000000">
                      <a:alpha val="43137"/>
                    </a:srgbClr>
                  </a:outerShdw>
                </a:effectLst>
              </a:rPr>
              <a:t>Online journalism</a:t>
            </a:r>
            <a:endParaRPr lang="en-US" b="1" dirty="0">
              <a:solidFill>
                <a:srgbClr val="00B0F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pPr>
              <a:spcBef>
                <a:spcPts val="0"/>
              </a:spcBef>
            </a:pPr>
            <a:r>
              <a:rPr lang="en-US" sz="2400" dirty="0" err="1" smtClean="0">
                <a:solidFill>
                  <a:srgbClr val="00B0F0"/>
                </a:solidFill>
              </a:rPr>
              <a:t>Ganesh</a:t>
            </a:r>
            <a:r>
              <a:rPr lang="en-US" sz="2400" dirty="0" smtClean="0">
                <a:solidFill>
                  <a:srgbClr val="00B0F0"/>
                </a:solidFill>
              </a:rPr>
              <a:t> Kumar </a:t>
            </a:r>
            <a:r>
              <a:rPr lang="en-US" sz="2400" dirty="0" err="1" smtClean="0">
                <a:solidFill>
                  <a:srgbClr val="00B0F0"/>
                </a:solidFill>
              </a:rPr>
              <a:t>Ranjan</a:t>
            </a:r>
            <a:endParaRPr lang="en-US" sz="2400" dirty="0" smtClean="0">
              <a:solidFill>
                <a:srgbClr val="00B0F0"/>
              </a:solidFill>
            </a:endParaRPr>
          </a:p>
          <a:p>
            <a:pPr>
              <a:spcBef>
                <a:spcPts val="0"/>
              </a:spcBef>
            </a:pPr>
            <a:r>
              <a:rPr lang="en-US" sz="2400" dirty="0" smtClean="0">
                <a:solidFill>
                  <a:srgbClr val="00B0F0"/>
                </a:solidFill>
              </a:rPr>
              <a:t>Faculty, MJMC, </a:t>
            </a:r>
          </a:p>
          <a:p>
            <a:pPr>
              <a:spcBef>
                <a:spcPts val="0"/>
              </a:spcBef>
            </a:pPr>
            <a:r>
              <a:rPr lang="en-US" sz="2400" dirty="0" smtClean="0">
                <a:solidFill>
                  <a:srgbClr val="00B0F0"/>
                </a:solidFill>
              </a:rPr>
              <a:t>MMHA&amp;PU</a:t>
            </a:r>
            <a:endParaRPr lang="en-US" sz="2400"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Types of Online </a:t>
            </a:r>
            <a:r>
              <a:rPr lang="en-IN" b="1" dirty="0" smtClean="0"/>
              <a:t>Journalism</a:t>
            </a:r>
            <a:endParaRPr lang="en-US" dirty="0"/>
          </a:p>
        </p:txBody>
      </p:sp>
      <p:sp>
        <p:nvSpPr>
          <p:cNvPr id="3" name="Content Placeholder 2"/>
          <p:cNvSpPr>
            <a:spLocks noGrp="1"/>
          </p:cNvSpPr>
          <p:nvPr>
            <p:ph idx="1"/>
          </p:nvPr>
        </p:nvSpPr>
        <p:spPr/>
        <p:txBody>
          <a:bodyPr/>
          <a:lstStyle/>
          <a:p>
            <a:pPr>
              <a:buNone/>
            </a:pPr>
            <a:r>
              <a:rPr lang="en-IN" b="1" dirty="0"/>
              <a:t>1. Newspaper Websites</a:t>
            </a:r>
            <a:endParaRPr lang="en-US" dirty="0"/>
          </a:p>
          <a:p>
            <a:pPr>
              <a:buNone/>
            </a:pPr>
            <a:r>
              <a:rPr lang="en-IN" dirty="0"/>
              <a:t>2. </a:t>
            </a:r>
            <a:r>
              <a:rPr lang="en-IN" b="1" dirty="0"/>
              <a:t>Independent News Websites</a:t>
            </a:r>
            <a:endParaRPr lang="en-US" dirty="0"/>
          </a:p>
          <a:p>
            <a:pPr>
              <a:buNone/>
            </a:pPr>
            <a:r>
              <a:rPr lang="en-IN" b="1" dirty="0"/>
              <a:t>3. Hyper-Local News Sites</a:t>
            </a:r>
            <a:endParaRPr lang="en-US" dirty="0"/>
          </a:p>
          <a:p>
            <a:pPr>
              <a:buNone/>
            </a:pPr>
            <a:r>
              <a:rPr lang="en-IN" b="1" dirty="0"/>
              <a:t>4. Citizen Journalism Sites</a:t>
            </a:r>
            <a:endParaRPr lang="en-US" dirty="0"/>
          </a:p>
          <a:p>
            <a:pPr>
              <a:buNone/>
            </a:pPr>
            <a:r>
              <a:rPr lang="en-IN" b="1" dirty="0"/>
              <a:t>5. Blogs</a:t>
            </a:r>
            <a:endParaRPr lang="en-US" dirty="0"/>
          </a:p>
          <a:p>
            <a:pPr>
              <a:buNone/>
            </a:pPr>
            <a:r>
              <a:rPr lang="en-IN" b="1" dirty="0"/>
              <a:t>6. Social media</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IN" dirty="0"/>
              <a:t>As internet journalism becomes more popular print journalism becomes less popular every year. Does that mean that print journalism is an endangered species that will one day become extinct?  </a:t>
            </a:r>
            <a:endParaRPr lang="en-US" dirty="0"/>
          </a:p>
          <a:p>
            <a:r>
              <a:rPr lang="en-IN" dirty="0"/>
              <a:t>Journalists are just going to have to adapt to the new </a:t>
            </a:r>
            <a:r>
              <a:rPr lang="en-IN" dirty="0" err="1" smtClean="0"/>
              <a:t>medium,and</a:t>
            </a:r>
            <a:r>
              <a:rPr lang="en-IN" dirty="0" smtClean="0"/>
              <a:t> </a:t>
            </a:r>
            <a:r>
              <a:rPr lang="en-IN" dirty="0"/>
              <a:t>in order to do so journalists need to become familiar with the different types of journalism websites. It is true that web journalism is able to cover a vast variety of things, but what are the different kinds of sites that are available online? These are the five major types of online journalism that journalists need to be familiar with:</a:t>
            </a: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1. Newspaper </a:t>
            </a:r>
            <a:r>
              <a:rPr lang="en-IN" b="1" dirty="0" smtClean="0"/>
              <a:t>Websites</a:t>
            </a:r>
            <a:endParaRPr lang="en-US" dirty="0"/>
          </a:p>
        </p:txBody>
      </p:sp>
      <p:sp>
        <p:nvSpPr>
          <p:cNvPr id="3" name="Content Placeholder 2"/>
          <p:cNvSpPr>
            <a:spLocks noGrp="1"/>
          </p:cNvSpPr>
          <p:nvPr>
            <p:ph idx="1"/>
          </p:nvPr>
        </p:nvSpPr>
        <p:spPr/>
        <p:txBody>
          <a:bodyPr>
            <a:normAutofit fontScale="70000" lnSpcReduction="20000"/>
          </a:bodyPr>
          <a:lstStyle/>
          <a:p>
            <a:r>
              <a:rPr lang="en-IN" dirty="0"/>
              <a:t>These are just extensions of papers themselves such as Hindustan times, and are able to cover a vast majority of subjects. They can provide variety of articles of areas: news, sports, business, arts etc. </a:t>
            </a:r>
            <a:endParaRPr lang="en-US" dirty="0"/>
          </a:p>
          <a:p>
            <a:r>
              <a:rPr lang="en-IN" dirty="0"/>
              <a:t>In some of the cases newspapers shut down their printing presses but continue to operate with websites. The Seattle Post Intelligencer is one of the example.00</a:t>
            </a:r>
            <a:endParaRPr lang="en-US" dirty="0"/>
          </a:p>
          <a:p>
            <a:r>
              <a:rPr lang="en-IN" dirty="0"/>
              <a:t>Newspaper websites generally follow their print edition and focus on providing detailed stories of their reporters. Some of the editors write blog posts regularly for their websites. For this purpose websites have particular chunk. They also invite citizens to share information with the websites. For this they put special chunk citizen journalism. Though citizen journalism and blogs have different identity and purposes, but newspaper websites carry all these online option together</a:t>
            </a:r>
            <a:r>
              <a:rPr lang="en-IN"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en-IN" dirty="0"/>
              <a:t>There are certain contradictions and challenges related to these practices.</a:t>
            </a:r>
            <a:endParaRPr lang="en-US" dirty="0"/>
          </a:p>
          <a:p>
            <a:pPr lvl="0"/>
            <a:r>
              <a:rPr lang="en-IN" b="1" dirty="0"/>
              <a:t>Blogs are supposed to take a </a:t>
            </a:r>
            <a:r>
              <a:rPr lang="en-IN" b="1" dirty="0" smtClean="0"/>
              <a:t>side</a:t>
            </a:r>
            <a:r>
              <a:rPr lang="en-US" b="1" dirty="0" smtClean="0"/>
              <a:t>. </a:t>
            </a:r>
            <a:r>
              <a:rPr lang="en-IN" dirty="0" smtClean="0"/>
              <a:t>Generally </a:t>
            </a:r>
            <a:r>
              <a:rPr lang="en-IN" dirty="0"/>
              <a:t>people go to blogs to get concrete and decisive opinions of bloggers. So, how possible and ethical it is to run a website on unbiased basis and carrying blogs on the same platform with biased opinions.</a:t>
            </a:r>
            <a:endParaRPr lang="en-US" dirty="0"/>
          </a:p>
          <a:p>
            <a:pPr lvl="0"/>
            <a:r>
              <a:rPr lang="en-IN" b="1" dirty="0"/>
              <a:t>Difficult to ascertain authenticity of </a:t>
            </a:r>
            <a:r>
              <a:rPr lang="en-IN" b="1" dirty="0" smtClean="0"/>
              <a:t>people</a:t>
            </a:r>
            <a:r>
              <a:rPr lang="en-US" b="1" dirty="0" smtClean="0"/>
              <a:t>. </a:t>
            </a:r>
            <a:r>
              <a:rPr lang="en-IN" dirty="0" smtClean="0"/>
              <a:t>For </a:t>
            </a:r>
            <a:r>
              <a:rPr lang="en-IN" dirty="0"/>
              <a:t>citizen journalism chunk, websites invite people to send their articles, photographs and </a:t>
            </a:r>
            <a:r>
              <a:rPr lang="en-IN" dirty="0" smtClean="0"/>
              <a:t>videos</a:t>
            </a:r>
            <a:r>
              <a:rPr lang="en-IN" dirty="0"/>
              <a:t>. But it is very difficult to ascertain the authenticity of senders. For that websites need a proper mechanism to counter check the information shared by people. Many websites use their </a:t>
            </a:r>
            <a:r>
              <a:rPr lang="en-IN" dirty="0" smtClean="0"/>
              <a:t>print reporter’s </a:t>
            </a:r>
            <a:r>
              <a:rPr lang="en-IN" dirty="0"/>
              <a:t>network for this purpose, but it demands a close interaction between print and online. In India where online journalism is still taking shape, it is not in general </a:t>
            </a:r>
            <a:r>
              <a:rPr lang="en-IN" dirty="0" smtClean="0"/>
              <a:t>practice</a:t>
            </a:r>
            <a:r>
              <a:rPr lang="en-IN" dirty="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2. </a:t>
            </a:r>
            <a:r>
              <a:rPr lang="en-IN" b="1" dirty="0"/>
              <a:t>Independent News </a:t>
            </a:r>
            <a:r>
              <a:rPr lang="en-IN" b="1" dirty="0" smtClean="0"/>
              <a:t>Websites</a:t>
            </a:r>
            <a:endParaRPr lang="en-US" dirty="0"/>
          </a:p>
        </p:txBody>
      </p:sp>
      <p:sp>
        <p:nvSpPr>
          <p:cNvPr id="3" name="Content Placeholder 2"/>
          <p:cNvSpPr>
            <a:spLocks noGrp="1"/>
          </p:cNvSpPr>
          <p:nvPr>
            <p:ph idx="1"/>
          </p:nvPr>
        </p:nvSpPr>
        <p:spPr/>
        <p:txBody>
          <a:bodyPr>
            <a:normAutofit fontScale="85000" lnSpcReduction="10000"/>
          </a:bodyPr>
          <a:lstStyle/>
          <a:p>
            <a:r>
              <a:rPr lang="en-IN" dirty="0"/>
              <a:t>These websites cover hard-news coverage of municipal government, city agencies, law enforcement and schools. They also tend to be found in larger cities, and are non-profit organizations that get their money from donations. They are known for their hard core investigation, which is done by full time reporters. Example: voiceofsandiego.org</a:t>
            </a:r>
            <a:endParaRPr lang="en-US" dirty="0"/>
          </a:p>
          <a:p>
            <a:r>
              <a:rPr lang="en-IN" dirty="0"/>
              <a:t>In India tehelka.com is an example of independent website. It was started as independent website and later moved to print edition and launched a magazine also</a:t>
            </a:r>
            <a:r>
              <a:rPr lang="en-IN"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Contradictions and challenges</a:t>
            </a:r>
            <a:endParaRPr lang="en-US" dirty="0"/>
          </a:p>
        </p:txBody>
      </p:sp>
      <p:sp>
        <p:nvSpPr>
          <p:cNvPr id="3" name="Content Placeholder 2"/>
          <p:cNvSpPr>
            <a:spLocks noGrp="1"/>
          </p:cNvSpPr>
          <p:nvPr>
            <p:ph idx="1"/>
          </p:nvPr>
        </p:nvSpPr>
        <p:spPr/>
        <p:txBody>
          <a:bodyPr>
            <a:normAutofit fontScale="85000" lnSpcReduction="10000"/>
          </a:bodyPr>
          <a:lstStyle/>
          <a:p>
            <a:pPr lvl="0"/>
            <a:r>
              <a:rPr lang="en-IN" b="1" dirty="0"/>
              <a:t>How to remain unbiased towards </a:t>
            </a:r>
            <a:r>
              <a:rPr lang="en-IN" b="1" dirty="0" smtClean="0"/>
              <a:t>donors</a:t>
            </a:r>
            <a:r>
              <a:rPr lang="en-US" b="1" dirty="0" smtClean="0"/>
              <a:t>. </a:t>
            </a:r>
            <a:r>
              <a:rPr lang="en-IN" dirty="0" smtClean="0"/>
              <a:t>As </a:t>
            </a:r>
            <a:r>
              <a:rPr lang="en-IN" dirty="0"/>
              <a:t>independent websites are somehow dependent on donors, it becomes difficult to remain unbiased, while covering donors’ stories. It can be achieved only by sticking to the principles of journalism.</a:t>
            </a:r>
            <a:endParaRPr lang="en-US" dirty="0"/>
          </a:p>
          <a:p>
            <a:pPr lvl="0"/>
            <a:r>
              <a:rPr lang="en-IN" b="1" dirty="0"/>
              <a:t>Sensation should not be only </a:t>
            </a:r>
            <a:r>
              <a:rPr lang="en-IN" b="1" dirty="0" smtClean="0"/>
              <a:t>objective</a:t>
            </a:r>
            <a:r>
              <a:rPr lang="en-US" b="1" dirty="0" smtClean="0"/>
              <a:t>. </a:t>
            </a:r>
            <a:r>
              <a:rPr lang="en-IN" dirty="0" smtClean="0"/>
              <a:t>As </a:t>
            </a:r>
            <a:r>
              <a:rPr lang="en-IN" dirty="0"/>
              <a:t>independent websites keep trying to attract more and more eyeballs, they focus on sensational issues and investigative reports. More eyeballs will bring more clicks and that will add to revenue generation. But to</a:t>
            </a:r>
            <a:r>
              <a:rPr lang="en-IN" b="1" dirty="0"/>
              <a:t> </a:t>
            </a:r>
            <a:r>
              <a:rPr lang="en-IN" dirty="0"/>
              <a:t>do so sometimes journalists cross the ethical line</a:t>
            </a:r>
            <a:r>
              <a:rPr lang="en-IN"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636</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Online journalism</vt:lpstr>
      <vt:lpstr>Types of Online Journalism</vt:lpstr>
      <vt:lpstr>Slide 3</vt:lpstr>
      <vt:lpstr>1. Newspaper Websites</vt:lpstr>
      <vt:lpstr>Slide 5</vt:lpstr>
      <vt:lpstr>2. Independent News Websites</vt:lpstr>
      <vt:lpstr>Contradictions and challenges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journalism</dc:title>
  <dc:creator>Lenovo</dc:creator>
  <cp:lastModifiedBy>Lenovo</cp:lastModifiedBy>
  <cp:revision>1</cp:revision>
  <dcterms:created xsi:type="dcterms:W3CDTF">2021-07-23T12:08:09Z</dcterms:created>
  <dcterms:modified xsi:type="dcterms:W3CDTF">2021-07-23T12:15:55Z</dcterms:modified>
</cp:coreProperties>
</file>